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</p:sldIdLst>
  <p:sldSz cy="5143500" cx="9144000"/>
  <p:notesSz cx="6858000" cy="9144000"/>
  <p:embeddedFontLst>
    <p:embeddedFont>
      <p:font typeface="Montserrat"/>
      <p:regular r:id="rId22"/>
      <p:bold r:id="rId23"/>
      <p:italic r:id="rId24"/>
      <p:boldItalic r:id="rId25"/>
    </p:embeddedFont>
    <p:embeddedFont>
      <p:font typeface="Quicksand"/>
      <p:regular r:id="rId26"/>
      <p:bold r:id="rId2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font" Target="fonts/Montserrat-regular.fntdata"/><Relationship Id="rId21" Type="http://schemas.openxmlformats.org/officeDocument/2006/relationships/slide" Target="slides/slide16.xml"/><Relationship Id="rId24" Type="http://schemas.openxmlformats.org/officeDocument/2006/relationships/font" Target="fonts/Montserrat-italic.fntdata"/><Relationship Id="rId23" Type="http://schemas.openxmlformats.org/officeDocument/2006/relationships/font" Target="fonts/Montserrat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Quicksand-regular.fntdata"/><Relationship Id="rId25" Type="http://schemas.openxmlformats.org/officeDocument/2006/relationships/font" Target="fonts/Montserrat-boldItalic.fntdata"/><Relationship Id="rId27" Type="http://schemas.openxmlformats.org/officeDocument/2006/relationships/font" Target="fonts/Quicksand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26c2732869b_0_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26c2732869b_0_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302adceb0d4_0_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302adceb0d4_0_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32f120d428c_0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32f120d428c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32f120d428c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32f120d428c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32f120d428c_0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32f120d428c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302adceb0d4_0_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302adceb0d4_0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302adceb0d4_0_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302adceb0d4_0_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302adceb0d4_0_1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302adceb0d4_0_1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302adceb0d4_0_1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302adceb0d4_0_1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302adceb0d4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302adceb0d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32f120d428c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32f120d428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302adceb0d4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302adceb0d4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302adceb0d4_0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302adceb0d4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302adceb0d4_0_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302adceb0d4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32f120d428c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32f120d428c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32f120d428c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32f120d428c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Relationship Id="rId4" Type="http://schemas.openxmlformats.org/officeDocument/2006/relationships/image" Target="../media/image3.png"/><Relationship Id="rId5" Type="http://schemas.openxmlformats.org/officeDocument/2006/relationships/image" Target="../media/image2.png"/><Relationship Id="rId6" Type="http://schemas.openxmlformats.org/officeDocument/2006/relationships/image" Target="../media/image5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5" Type="http://schemas.openxmlformats.org/officeDocument/2006/relationships/image" Target="../media/image1.png"/><Relationship Id="rId6" Type="http://schemas.openxmlformats.org/officeDocument/2006/relationships/image" Target="../media/image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5" Type="http://schemas.openxmlformats.org/officeDocument/2006/relationships/image" Target="../media/image1.png"/><Relationship Id="rId6" Type="http://schemas.openxmlformats.org/officeDocument/2006/relationships/image" Target="../media/image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5" Type="http://schemas.openxmlformats.org/officeDocument/2006/relationships/image" Target="../media/image1.png"/><Relationship Id="rId6" Type="http://schemas.openxmlformats.org/officeDocument/2006/relationships/image" Target="../media/image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5" Type="http://schemas.openxmlformats.org/officeDocument/2006/relationships/image" Target="../media/image1.png"/><Relationship Id="rId6" Type="http://schemas.openxmlformats.org/officeDocument/2006/relationships/image" Target="../media/image5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5" Type="http://schemas.openxmlformats.org/officeDocument/2006/relationships/image" Target="../media/image1.png"/><Relationship Id="rId6" Type="http://schemas.openxmlformats.org/officeDocument/2006/relationships/image" Target="../media/image5.png"/><Relationship Id="rId7" Type="http://schemas.openxmlformats.org/officeDocument/2006/relationships/image" Target="../media/image6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5" Type="http://schemas.openxmlformats.org/officeDocument/2006/relationships/image" Target="../media/image1.png"/><Relationship Id="rId6" Type="http://schemas.openxmlformats.org/officeDocument/2006/relationships/image" Target="../media/image5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.png"/><Relationship Id="rId4" Type="http://schemas.openxmlformats.org/officeDocument/2006/relationships/image" Target="../media/image1.png"/><Relationship Id="rId5" Type="http://schemas.openxmlformats.org/officeDocument/2006/relationships/hyperlink" Target="https://drive.google.com/drive/folders/1jgknKk0hOF01f1ZFrcpSGYU2yJBX4Vg5?usp=sharing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Relationship Id="rId4" Type="http://schemas.openxmlformats.org/officeDocument/2006/relationships/image" Target="../media/image3.png"/><Relationship Id="rId5" Type="http://schemas.openxmlformats.org/officeDocument/2006/relationships/image" Target="../media/image2.png"/><Relationship Id="rId6" Type="http://schemas.openxmlformats.org/officeDocument/2006/relationships/image" Target="../media/image1.png"/><Relationship Id="rId7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5" Type="http://schemas.openxmlformats.org/officeDocument/2006/relationships/image" Target="../media/image1.png"/><Relationship Id="rId6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5" Type="http://schemas.openxmlformats.org/officeDocument/2006/relationships/image" Target="../media/image1.png"/><Relationship Id="rId6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5" Type="http://schemas.openxmlformats.org/officeDocument/2006/relationships/image" Target="../media/image1.png"/><Relationship Id="rId6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5" Type="http://schemas.openxmlformats.org/officeDocument/2006/relationships/image" Target="../media/image1.png"/><Relationship Id="rId6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5" Type="http://schemas.openxmlformats.org/officeDocument/2006/relationships/image" Target="../media/image1.png"/><Relationship Id="rId6" Type="http://schemas.openxmlformats.org/officeDocument/2006/relationships/image" Target="../media/image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5" Type="http://schemas.openxmlformats.org/officeDocument/2006/relationships/image" Target="../media/image1.png"/><Relationship Id="rId6" Type="http://schemas.openxmlformats.org/officeDocument/2006/relationships/image" Target="../media/image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hyperlink" Target="https://drive.google.com/drive/folders/1jgknKk0hOF01f1ZFrcpSGYU2yJBX4Vg5?usp=drive_link" TargetMode="External"/><Relationship Id="rId4" Type="http://schemas.openxmlformats.org/officeDocument/2006/relationships/image" Target="../media/image3.png"/><Relationship Id="rId5" Type="http://schemas.openxmlformats.org/officeDocument/2006/relationships/image" Target="../media/image2.png"/><Relationship Id="rId6" Type="http://schemas.openxmlformats.org/officeDocument/2006/relationships/image" Target="../media/image1.png"/><Relationship Id="rId7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41375" y="0"/>
            <a:ext cx="5859225" cy="5549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11725" y="0"/>
            <a:ext cx="1832277" cy="1956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48519" y="3122950"/>
            <a:ext cx="1434550" cy="2020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096522" y="3049251"/>
            <a:ext cx="4204050" cy="1295350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13"/>
          <p:cNvSpPr txBox="1"/>
          <p:nvPr>
            <p:ph idx="1" type="body"/>
          </p:nvPr>
        </p:nvSpPr>
        <p:spPr>
          <a:xfrm>
            <a:off x="311700" y="1451250"/>
            <a:ext cx="8520600" cy="96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275"/>
              <a:buNone/>
            </a:pPr>
            <a:r>
              <a:rPr b="1" lang="es-419" sz="2900">
                <a:solidFill>
                  <a:srgbClr val="38505D"/>
                </a:solidFill>
                <a:latin typeface="Montserrat"/>
                <a:ea typeface="Montserrat"/>
                <a:cs typeface="Montserrat"/>
                <a:sym typeface="Montserrat"/>
              </a:rPr>
              <a:t>Comunidad de práctica </a:t>
            </a:r>
            <a:endParaRPr b="1" sz="2900">
              <a:solidFill>
                <a:srgbClr val="38505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275"/>
              <a:buNone/>
            </a:pPr>
            <a:r>
              <a:t/>
            </a:r>
            <a:endParaRPr b="1" sz="1662">
              <a:solidFill>
                <a:srgbClr val="38505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just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t/>
            </a:r>
            <a:endParaRPr b="1" sz="775">
              <a:solidFill>
                <a:srgbClr val="38505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just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t/>
            </a:r>
            <a:endParaRPr b="1" sz="775">
              <a:solidFill>
                <a:srgbClr val="38505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just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t/>
            </a:r>
            <a:endParaRPr b="1" sz="775">
              <a:solidFill>
                <a:srgbClr val="38505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just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t/>
            </a:r>
            <a:endParaRPr b="1" sz="775">
              <a:solidFill>
                <a:srgbClr val="38505D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2"/>
          <p:cNvSpPr txBox="1"/>
          <p:nvPr>
            <p:ph idx="1" type="body"/>
          </p:nvPr>
        </p:nvSpPr>
        <p:spPr>
          <a:xfrm>
            <a:off x="982375" y="1334200"/>
            <a:ext cx="7448400" cy="322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Los temas guía propuestos para la CoP, a partir de los cuales se trabajarán otras inquietudes son:</a:t>
            </a:r>
            <a:endParaRPr sz="15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5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23850" lvl="0" marL="4572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AutoNum type="arabicPeriod"/>
            </a:pPr>
            <a:r>
              <a:rPr lang="es-419" sz="1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Preguntas poderosas ¿conocemos el poder de nuestras preguntas y cómo desarrollarlo?</a:t>
            </a:r>
            <a:endParaRPr sz="15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23850" lvl="0" marL="4572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AutoNum type="arabicPeriod"/>
            </a:pPr>
            <a:r>
              <a:rPr lang="es-419" sz="1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Aprendizaje - servicio y proyectos de impacto social. </a:t>
            </a:r>
            <a:endParaRPr sz="15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23850" lvl="0" marL="4572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AutoNum type="arabicPeriod"/>
            </a:pPr>
            <a:r>
              <a:rPr lang="es-419" sz="1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El papel de la mentoría en el diseño e implementación de proyectos de impacto social.</a:t>
            </a:r>
            <a:endParaRPr sz="15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23850" lvl="0" marL="4572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AutoNum type="arabicPeriod"/>
            </a:pPr>
            <a:r>
              <a:rPr lang="es-419" sz="1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Metacognición para la mejora del proceso. </a:t>
            </a:r>
            <a:endParaRPr sz="15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500">
                <a:solidFill>
                  <a:srgbClr val="2A404B"/>
                </a:solidFill>
                <a:latin typeface="Quicksand"/>
                <a:ea typeface="Quicksand"/>
                <a:cs typeface="Quicksand"/>
                <a:sym typeface="Quicksand"/>
              </a:rPr>
              <a:t>. </a:t>
            </a:r>
            <a:endParaRPr sz="1500">
              <a:solidFill>
                <a:srgbClr val="2A404B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1500">
              <a:solidFill>
                <a:srgbClr val="2A404B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2A404B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2A404B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>
              <a:latin typeface="Quicksand"/>
              <a:ea typeface="Quicksand"/>
              <a:cs typeface="Quicksand"/>
              <a:sym typeface="Quicksand"/>
            </a:endParaRPr>
          </a:p>
        </p:txBody>
      </p:sp>
      <p:pic>
        <p:nvPicPr>
          <p:cNvPr id="146" name="Google Shape;146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11725" y="0"/>
            <a:ext cx="1832277" cy="1956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48519" y="3122950"/>
            <a:ext cx="1434550" cy="2020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2400" y="246175"/>
            <a:ext cx="6036555" cy="800400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22"/>
          <p:cNvSpPr txBox="1"/>
          <p:nvPr/>
        </p:nvSpPr>
        <p:spPr>
          <a:xfrm>
            <a:off x="228600" y="268525"/>
            <a:ext cx="42282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 sz="2000">
                <a:solidFill>
                  <a:srgbClr val="38505D"/>
                </a:solidFill>
                <a:latin typeface="Quicksand"/>
                <a:ea typeface="Quicksand"/>
                <a:cs typeface="Quicksand"/>
                <a:sym typeface="Quicksand"/>
              </a:rPr>
              <a:t>Temas sugeridos y preguntas guía </a:t>
            </a:r>
            <a:r>
              <a:rPr b="1" lang="es-419" sz="2000">
                <a:solidFill>
                  <a:srgbClr val="38505D"/>
                </a:solidFill>
                <a:latin typeface="Quicksand"/>
                <a:ea typeface="Quicksand"/>
                <a:cs typeface="Quicksand"/>
                <a:sym typeface="Quicksand"/>
              </a:rPr>
              <a:t> </a:t>
            </a:r>
            <a:endParaRPr b="1" sz="2000">
              <a:solidFill>
                <a:srgbClr val="38505D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pic>
        <p:nvPicPr>
          <p:cNvPr id="150" name="Google Shape;150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870103" y="4709075"/>
            <a:ext cx="1075024" cy="331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3"/>
          <p:cNvSpPr txBox="1"/>
          <p:nvPr>
            <p:ph idx="1" type="body"/>
          </p:nvPr>
        </p:nvSpPr>
        <p:spPr>
          <a:xfrm>
            <a:off x="621875" y="958500"/>
            <a:ext cx="7770000" cy="375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23850" lvl="0" marL="4572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AutoNum type="alphaUcParenR"/>
            </a:pPr>
            <a:r>
              <a:rPr lang="es-419" sz="1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Facilitadora de la sesión (Coordinación de mentorías de Reto </a:t>
            </a:r>
            <a:r>
              <a:rPr lang="es-419" sz="15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Responsabilidades</a:t>
            </a:r>
            <a:endParaRPr sz="15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238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●"/>
            </a:pPr>
            <a:r>
              <a:rPr lang="es-419" sz="1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Planificar, enviar previamente el material  y dirigir la sesión.</a:t>
            </a:r>
            <a:endParaRPr sz="15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238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●"/>
            </a:pPr>
            <a:r>
              <a:rPr lang="es-419" sz="1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Presentar los objetivos, el propósito y la metodología de la CoP de acuerdo a la sesión y al plan general, acordado en la sesión de diseño. </a:t>
            </a:r>
            <a:endParaRPr sz="15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238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●"/>
            </a:pPr>
            <a:r>
              <a:rPr lang="es-419" sz="1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Facilitar dinámicas de participación y asegurar que todos los asistentes contribuyan activamente.</a:t>
            </a:r>
            <a:endParaRPr sz="15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238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●"/>
            </a:pPr>
            <a:r>
              <a:rPr lang="es-419" sz="1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Moderar la discusión y el intercambio de ideas.</a:t>
            </a:r>
            <a:endParaRPr sz="15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ontserrat"/>
              <a:buChar char="●"/>
            </a:pPr>
            <a:r>
              <a:rPr lang="es-419" sz="1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Sistematizar aprendizajes. </a:t>
            </a:r>
            <a:r>
              <a:rPr lang="es-419" sz="1900">
                <a:solidFill>
                  <a:srgbClr val="2A404B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1900">
              <a:solidFill>
                <a:srgbClr val="2A404B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900">
              <a:solidFill>
                <a:srgbClr val="2A404B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>
              <a:latin typeface="Quicksand"/>
              <a:ea typeface="Quicksand"/>
              <a:cs typeface="Quicksand"/>
              <a:sym typeface="Quicksand"/>
            </a:endParaRPr>
          </a:p>
        </p:txBody>
      </p:sp>
      <p:pic>
        <p:nvPicPr>
          <p:cNvPr id="156" name="Google Shape;156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11725" y="0"/>
            <a:ext cx="1832277" cy="1956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48519" y="3122950"/>
            <a:ext cx="1434550" cy="2020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2400" y="246175"/>
            <a:ext cx="4755775" cy="651475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23"/>
          <p:cNvSpPr txBox="1"/>
          <p:nvPr/>
        </p:nvSpPr>
        <p:spPr>
          <a:xfrm>
            <a:off x="228600" y="268525"/>
            <a:ext cx="40800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 sz="2000">
                <a:solidFill>
                  <a:srgbClr val="38505D"/>
                </a:solidFill>
                <a:latin typeface="Quicksand"/>
                <a:ea typeface="Quicksand"/>
                <a:cs typeface="Quicksand"/>
                <a:sym typeface="Quicksand"/>
              </a:rPr>
              <a:t>Roles </a:t>
            </a:r>
            <a:endParaRPr b="1" sz="2000">
              <a:solidFill>
                <a:srgbClr val="38505D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pic>
        <p:nvPicPr>
          <p:cNvPr id="160" name="Google Shape;160;p2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870103" y="4709075"/>
            <a:ext cx="1075024" cy="331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4"/>
          <p:cNvSpPr txBox="1"/>
          <p:nvPr>
            <p:ph idx="1" type="body"/>
          </p:nvPr>
        </p:nvSpPr>
        <p:spPr>
          <a:xfrm>
            <a:off x="621875" y="958500"/>
            <a:ext cx="7770000" cy="375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2A404B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just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s-419"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B) Integrantes de los equipos participantes</a:t>
            </a:r>
            <a:endParaRPr sz="14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</a:pPr>
            <a:r>
              <a:rPr lang="es-419"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Aportar conocimientos sobre sus proyectos y experiencias, actuales y previas, relacionados al tema de CoP.</a:t>
            </a:r>
            <a:endParaRPr sz="14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</a:pPr>
            <a:r>
              <a:rPr lang="es-419"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Asegurar la participación activa de los estudiantes. </a:t>
            </a:r>
            <a:endParaRPr sz="14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</a:pPr>
            <a:r>
              <a:rPr lang="es-419"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Aportar información sobre las experiencias, necesidades y expectativas de sus equipos respecto a la CoP </a:t>
            </a:r>
            <a:endParaRPr sz="14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</a:pPr>
            <a:r>
              <a:rPr lang="es-419"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Participar activamente en la definición de los objetivos y el plan de trabajo de la CoP.</a:t>
            </a:r>
            <a:endParaRPr sz="14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</a:pPr>
            <a:r>
              <a:rPr lang="es-419"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Colaborar en la construcción de aprendizajes colaborativos.</a:t>
            </a:r>
            <a:endParaRPr sz="14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</a:pPr>
            <a:r>
              <a:rPr lang="es-419"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Co diseñar de los mecanismos de comunicación y sostenibilidad de la CoP como una herramienta de retroalimentación y fortalecimiento permanente de los proyectos, independiente de la vigencia del convenio de Reto Guerrero. </a:t>
            </a:r>
            <a:endParaRPr b="1">
              <a:solidFill>
                <a:srgbClr val="2A404B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2A404B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2A404B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>
              <a:latin typeface="Quicksand"/>
              <a:ea typeface="Quicksand"/>
              <a:cs typeface="Quicksand"/>
              <a:sym typeface="Quicksand"/>
            </a:endParaRPr>
          </a:p>
        </p:txBody>
      </p:sp>
      <p:pic>
        <p:nvPicPr>
          <p:cNvPr id="166" name="Google Shape;166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11725" y="0"/>
            <a:ext cx="1832277" cy="1956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48519" y="3122950"/>
            <a:ext cx="1434550" cy="2020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2400" y="246175"/>
            <a:ext cx="4755775" cy="651475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24"/>
          <p:cNvSpPr txBox="1"/>
          <p:nvPr/>
        </p:nvSpPr>
        <p:spPr>
          <a:xfrm>
            <a:off x="228600" y="268525"/>
            <a:ext cx="40800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 sz="2000">
                <a:solidFill>
                  <a:srgbClr val="38505D"/>
                </a:solidFill>
                <a:latin typeface="Quicksand"/>
                <a:ea typeface="Quicksand"/>
                <a:cs typeface="Quicksand"/>
                <a:sym typeface="Quicksand"/>
              </a:rPr>
              <a:t>Roles </a:t>
            </a:r>
            <a:endParaRPr b="1" sz="2000">
              <a:solidFill>
                <a:srgbClr val="38505D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pic>
        <p:nvPicPr>
          <p:cNvPr id="170" name="Google Shape;170;p2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870103" y="4709075"/>
            <a:ext cx="1075024" cy="331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5"/>
          <p:cNvSpPr txBox="1"/>
          <p:nvPr>
            <p:ph idx="1" type="body"/>
          </p:nvPr>
        </p:nvSpPr>
        <p:spPr>
          <a:xfrm>
            <a:off x="621875" y="958500"/>
            <a:ext cx="7770000" cy="375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300">
              <a:solidFill>
                <a:srgbClr val="2A404B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just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s-419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C) Personas mentoras</a:t>
            </a:r>
            <a:endParaRPr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●"/>
            </a:pPr>
            <a:r>
              <a:rPr lang="es-419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Compartir experiencias y conocimientos sobre mentoría, aprendizaje - servicio y los temas vinculados a la CoP para enriquecer la discusión.</a:t>
            </a:r>
            <a:endParaRPr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●"/>
            </a:pPr>
            <a:r>
              <a:rPr lang="es-419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Proponer estrategias para integrar la mentoría en el diseño y desarrollo de la CoP.</a:t>
            </a:r>
            <a:endParaRPr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●"/>
            </a:pPr>
            <a:r>
              <a:rPr lang="es-419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Contribuir a la identificación de mejores prácticas transferibles.</a:t>
            </a:r>
            <a:endParaRPr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●"/>
            </a:pPr>
            <a:r>
              <a:rPr lang="es-419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Apoyar en la creación de preguntas guía </a:t>
            </a:r>
            <a:endParaRPr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492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Montserrat"/>
              <a:buChar char="●"/>
            </a:pPr>
            <a:r>
              <a:rPr lang="es-419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Apoyar en la sistematización de aprendizajes</a:t>
            </a:r>
            <a:endParaRPr sz="19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2A404B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2A404B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>
              <a:latin typeface="Quicksand"/>
              <a:ea typeface="Quicksand"/>
              <a:cs typeface="Quicksand"/>
              <a:sym typeface="Quicksand"/>
            </a:endParaRPr>
          </a:p>
        </p:txBody>
      </p:sp>
      <p:pic>
        <p:nvPicPr>
          <p:cNvPr id="176" name="Google Shape;176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11725" y="0"/>
            <a:ext cx="1832277" cy="1956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48519" y="3122950"/>
            <a:ext cx="1434550" cy="2020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2400" y="246175"/>
            <a:ext cx="4755775" cy="651475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25"/>
          <p:cNvSpPr txBox="1"/>
          <p:nvPr/>
        </p:nvSpPr>
        <p:spPr>
          <a:xfrm>
            <a:off x="228600" y="268525"/>
            <a:ext cx="40800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 sz="2000">
                <a:solidFill>
                  <a:srgbClr val="38505D"/>
                </a:solidFill>
                <a:latin typeface="Quicksand"/>
                <a:ea typeface="Quicksand"/>
                <a:cs typeface="Quicksand"/>
                <a:sym typeface="Quicksand"/>
              </a:rPr>
              <a:t>Roles </a:t>
            </a:r>
            <a:endParaRPr b="1" sz="2000">
              <a:solidFill>
                <a:srgbClr val="38505D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pic>
        <p:nvPicPr>
          <p:cNvPr id="180" name="Google Shape;180;p2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870103" y="4709075"/>
            <a:ext cx="1075024" cy="331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Google Shape;185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11725" y="0"/>
            <a:ext cx="1832277" cy="1956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48519" y="3122950"/>
            <a:ext cx="1434550" cy="2020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2400" y="246175"/>
            <a:ext cx="4755775" cy="651475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26"/>
          <p:cNvSpPr txBox="1"/>
          <p:nvPr/>
        </p:nvSpPr>
        <p:spPr>
          <a:xfrm>
            <a:off x="228600" y="268525"/>
            <a:ext cx="4080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 sz="1800">
                <a:solidFill>
                  <a:srgbClr val="38505D"/>
                </a:solidFill>
                <a:latin typeface="Quicksand"/>
                <a:ea typeface="Quicksand"/>
                <a:cs typeface="Quicksand"/>
                <a:sym typeface="Quicksand"/>
              </a:rPr>
              <a:t>Sistematización de aprendizajes </a:t>
            </a:r>
            <a:endParaRPr b="1" sz="1800">
              <a:solidFill>
                <a:srgbClr val="38505D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pic>
        <p:nvPicPr>
          <p:cNvPr id="189" name="Google Shape;189;p2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870103" y="4709075"/>
            <a:ext cx="1075024" cy="331250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26"/>
          <p:cNvSpPr txBox="1"/>
          <p:nvPr/>
        </p:nvSpPr>
        <p:spPr>
          <a:xfrm>
            <a:off x="473225" y="1085425"/>
            <a:ext cx="3206100" cy="378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200">
                <a:solidFill>
                  <a:srgbClr val="2A404B"/>
                </a:solidFill>
                <a:latin typeface="Montserrat"/>
                <a:ea typeface="Montserrat"/>
                <a:cs typeface="Montserrat"/>
                <a:sym typeface="Montserrat"/>
              </a:rPr>
              <a:t>Las sesiones serán grabadas para consulta </a:t>
            </a:r>
            <a:endParaRPr sz="1200">
              <a:solidFill>
                <a:srgbClr val="2A404B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just">
              <a:spcBef>
                <a:spcPts val="1200"/>
              </a:spcBef>
              <a:spcAft>
                <a:spcPts val="0"/>
              </a:spcAft>
              <a:buNone/>
            </a:pPr>
            <a:r>
              <a:rPr lang="es-419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El objetivo de cada sesión será responder las preguntas guía planteadas y lograr aprendizajes colaborativos significativos en torno al tema seleccionado, así como otros que emergen de la sesión.</a:t>
            </a:r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just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419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Cada sesión, de manera colaborativa y por equipo, se dará respuesta al siguiente documento que busca detectar, elaborar y sistematizar aprendizajes de la comunidad</a:t>
            </a:r>
            <a:r>
              <a:rPr lang="es-419" sz="1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sz="11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2A404B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2A404B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2A404B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pic>
        <p:nvPicPr>
          <p:cNvPr id="191" name="Google Shape;191;p2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542500" y="998225"/>
            <a:ext cx="3327599" cy="32687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Google Shape;196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11725" y="0"/>
            <a:ext cx="1832277" cy="1956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48519" y="3122950"/>
            <a:ext cx="1434550" cy="2020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2400" y="246175"/>
            <a:ext cx="5390875" cy="738475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27"/>
          <p:cNvSpPr txBox="1"/>
          <p:nvPr/>
        </p:nvSpPr>
        <p:spPr>
          <a:xfrm>
            <a:off x="228600" y="268525"/>
            <a:ext cx="40800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 sz="2000">
                <a:solidFill>
                  <a:srgbClr val="38505D"/>
                </a:solidFill>
                <a:latin typeface="Quicksand"/>
                <a:ea typeface="Quicksand"/>
                <a:cs typeface="Quicksand"/>
                <a:sym typeface="Quicksand"/>
              </a:rPr>
              <a:t>Diseño de la primera CoP de Reto Guerrero </a:t>
            </a:r>
            <a:r>
              <a:rPr b="1" lang="es-419" sz="2000">
                <a:solidFill>
                  <a:srgbClr val="38505D"/>
                </a:solidFill>
                <a:latin typeface="Quicksand"/>
                <a:ea typeface="Quicksand"/>
                <a:cs typeface="Quicksand"/>
                <a:sym typeface="Quicksand"/>
              </a:rPr>
              <a:t>  </a:t>
            </a:r>
            <a:endParaRPr b="1" sz="2000">
              <a:solidFill>
                <a:srgbClr val="38505D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pic>
        <p:nvPicPr>
          <p:cNvPr id="200" name="Google Shape;200;p2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870103" y="4709075"/>
            <a:ext cx="1075024" cy="331250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27"/>
          <p:cNvSpPr txBox="1"/>
          <p:nvPr/>
        </p:nvSpPr>
        <p:spPr>
          <a:xfrm>
            <a:off x="509175" y="1181750"/>
            <a:ext cx="7562400" cy="341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>
                <a:solidFill>
                  <a:srgbClr val="2A404B"/>
                </a:solidFill>
                <a:latin typeface="Quicksand"/>
                <a:ea typeface="Quicksand"/>
                <a:cs typeface="Quicksand"/>
                <a:sym typeface="Quicksand"/>
              </a:rPr>
              <a:t>Tema: </a:t>
            </a:r>
            <a:r>
              <a:rPr lang="es-419">
                <a:solidFill>
                  <a:srgbClr val="2A404B"/>
                </a:solidFill>
                <a:latin typeface="Quicksand"/>
                <a:ea typeface="Quicksand"/>
                <a:cs typeface="Quicksand"/>
                <a:sym typeface="Quicksand"/>
              </a:rPr>
              <a:t>ApS y preguntas poderosas </a:t>
            </a:r>
            <a:endParaRPr>
              <a:solidFill>
                <a:srgbClr val="2A404B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2A404B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>
                <a:solidFill>
                  <a:srgbClr val="2A404B"/>
                </a:solidFill>
                <a:latin typeface="Quicksand"/>
                <a:ea typeface="Quicksand"/>
                <a:cs typeface="Quicksand"/>
                <a:sym typeface="Quicksand"/>
              </a:rPr>
              <a:t>Objetivo/propósito: </a:t>
            </a:r>
            <a:r>
              <a:rPr lang="es-419">
                <a:solidFill>
                  <a:srgbClr val="2A404B"/>
                </a:solidFill>
                <a:latin typeface="Quicksand"/>
                <a:ea typeface="Quicksand"/>
                <a:cs typeface="Quicksand"/>
                <a:sym typeface="Quicksand"/>
              </a:rPr>
              <a:t>formular preguntas para replantear estrategias relacionadas al ApS; cómo generar pp para promover la reflexión interna y visibilizar recursos, potenciales y necesidades  (crear capacidades internas); preguntas dirigidas a la evaluación (dirigidas al ApS); creación de capacidades al interior del equipo en torno al ApS y generación de condiciones para su </a:t>
            </a:r>
            <a:r>
              <a:rPr lang="es-419">
                <a:solidFill>
                  <a:srgbClr val="2A404B"/>
                </a:solidFill>
                <a:latin typeface="Quicksand"/>
                <a:ea typeface="Quicksand"/>
                <a:cs typeface="Quicksand"/>
                <a:sym typeface="Quicksand"/>
              </a:rPr>
              <a:t>aplicación</a:t>
            </a:r>
            <a:r>
              <a:rPr lang="es-419">
                <a:solidFill>
                  <a:srgbClr val="2A404B"/>
                </a:solidFill>
                <a:latin typeface="Quicksand"/>
                <a:ea typeface="Quicksand"/>
                <a:cs typeface="Quicksand"/>
                <a:sym typeface="Quicksand"/>
              </a:rPr>
              <a:t> al exterior (en la implementación del proyecto); Aps y vinculación.</a:t>
            </a:r>
            <a:endParaRPr>
              <a:solidFill>
                <a:srgbClr val="2A404B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2A404B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>
                <a:solidFill>
                  <a:srgbClr val="2A404B"/>
                </a:solidFill>
                <a:latin typeface="Quicksand"/>
                <a:ea typeface="Quicksand"/>
                <a:cs typeface="Quicksand"/>
                <a:sym typeface="Quicksand"/>
              </a:rPr>
              <a:t>Estrategia: </a:t>
            </a:r>
            <a:r>
              <a:rPr lang="es-419">
                <a:solidFill>
                  <a:srgbClr val="2A404B"/>
                </a:solidFill>
                <a:latin typeface="Quicksand"/>
                <a:ea typeface="Quicksand"/>
                <a:cs typeface="Quicksand"/>
                <a:sym typeface="Quicksand"/>
              </a:rPr>
              <a:t>lectura previa y preguntas guía</a:t>
            </a:r>
            <a:endParaRPr>
              <a:solidFill>
                <a:srgbClr val="2A404B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2A404B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>
                <a:solidFill>
                  <a:srgbClr val="2A404B"/>
                </a:solidFill>
                <a:latin typeface="Quicksand"/>
                <a:ea typeface="Quicksand"/>
                <a:cs typeface="Quicksand"/>
                <a:sym typeface="Quicksand"/>
              </a:rPr>
              <a:t>Facilitadora:</a:t>
            </a:r>
            <a:r>
              <a:rPr b="1" lang="es-419">
                <a:solidFill>
                  <a:srgbClr val="2A404B"/>
                </a:solidFill>
                <a:latin typeface="Quicksand"/>
                <a:ea typeface="Quicksand"/>
                <a:cs typeface="Quicksand"/>
                <a:sym typeface="Quicksand"/>
              </a:rPr>
              <a:t> </a:t>
            </a:r>
            <a:r>
              <a:rPr lang="es-419">
                <a:solidFill>
                  <a:srgbClr val="2A404B"/>
                </a:solidFill>
                <a:latin typeface="Quicksand"/>
                <a:ea typeface="Quicksand"/>
                <a:cs typeface="Quicksand"/>
                <a:sym typeface="Quicksand"/>
              </a:rPr>
              <a:t>Rita y Nuria </a:t>
            </a:r>
            <a:endParaRPr>
              <a:solidFill>
                <a:srgbClr val="2A404B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2A404B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2A404B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>
                <a:solidFill>
                  <a:srgbClr val="2A404B"/>
                </a:solidFill>
                <a:latin typeface="Quicksand"/>
                <a:ea typeface="Quicksand"/>
                <a:cs typeface="Quicksand"/>
                <a:sym typeface="Quicksand"/>
              </a:rPr>
              <a:t>Fecha: (se sugiere segunda semana de marzo): </a:t>
            </a:r>
            <a:r>
              <a:rPr lang="es-419">
                <a:solidFill>
                  <a:srgbClr val="2A404B"/>
                </a:solidFill>
                <a:latin typeface="Quicksand"/>
                <a:ea typeface="Quicksand"/>
                <a:cs typeface="Quicksand"/>
                <a:sym typeface="Quicksand"/>
              </a:rPr>
              <a:t>viernes 14 de marzo 16:00</a:t>
            </a:r>
            <a:endParaRPr>
              <a:solidFill>
                <a:srgbClr val="2A404B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" name="Google Shape;206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48519" y="3122950"/>
            <a:ext cx="1434550" cy="2020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246175"/>
            <a:ext cx="5081800" cy="696125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28"/>
          <p:cNvSpPr txBox="1"/>
          <p:nvPr/>
        </p:nvSpPr>
        <p:spPr>
          <a:xfrm>
            <a:off x="228600" y="268525"/>
            <a:ext cx="39690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 sz="2000">
                <a:solidFill>
                  <a:srgbClr val="38505D"/>
                </a:solidFill>
                <a:latin typeface="Quicksand"/>
                <a:ea typeface="Quicksand"/>
                <a:cs typeface="Quicksand"/>
                <a:sym typeface="Quicksand"/>
              </a:rPr>
              <a:t>Liga a la carpeta de </a:t>
            </a:r>
            <a:r>
              <a:rPr b="1" lang="es-419" sz="2000">
                <a:solidFill>
                  <a:srgbClr val="38505D"/>
                </a:solidFill>
                <a:latin typeface="Quicksand"/>
                <a:ea typeface="Quicksand"/>
                <a:cs typeface="Quicksand"/>
                <a:sym typeface="Quicksand"/>
              </a:rPr>
              <a:t>recursos</a:t>
            </a:r>
            <a:r>
              <a:rPr b="1" lang="es-419" sz="2000">
                <a:solidFill>
                  <a:srgbClr val="38505D"/>
                </a:solidFill>
                <a:latin typeface="Quicksand"/>
                <a:ea typeface="Quicksand"/>
                <a:cs typeface="Quicksand"/>
                <a:sym typeface="Quicksand"/>
              </a:rPr>
              <a:t>  </a:t>
            </a:r>
            <a:r>
              <a:rPr b="1" lang="es-419" sz="2000">
                <a:solidFill>
                  <a:srgbClr val="38505D"/>
                </a:solidFill>
                <a:latin typeface="Quicksand"/>
                <a:ea typeface="Quicksand"/>
                <a:cs typeface="Quicksand"/>
                <a:sym typeface="Quicksand"/>
              </a:rPr>
              <a:t>  </a:t>
            </a:r>
            <a:endParaRPr b="1" sz="2000">
              <a:solidFill>
                <a:srgbClr val="38505D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209" name="Google Shape;209;p28"/>
          <p:cNvSpPr txBox="1"/>
          <p:nvPr/>
        </p:nvSpPr>
        <p:spPr>
          <a:xfrm>
            <a:off x="1386025" y="1994850"/>
            <a:ext cx="5234100" cy="115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 sz="1800" u="sng">
                <a:solidFill>
                  <a:schemeClr val="hlink"/>
                </a:solidFill>
                <a:latin typeface="Montserrat"/>
                <a:ea typeface="Montserrat"/>
                <a:cs typeface="Montserrat"/>
                <a:sym typeface="Montserrat"/>
                <a:hlinkClick r:id="rId5"/>
              </a:rPr>
              <a:t>Carpeta de recursos abiertos </a:t>
            </a:r>
            <a:endParaRPr b="1" sz="1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94951" y="152400"/>
            <a:ext cx="5160924" cy="4887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11725" y="0"/>
            <a:ext cx="1832277" cy="1956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48519" y="3122950"/>
            <a:ext cx="1434550" cy="2020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52400" y="246175"/>
            <a:ext cx="4343300" cy="594950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4"/>
          <p:cNvSpPr txBox="1"/>
          <p:nvPr/>
        </p:nvSpPr>
        <p:spPr>
          <a:xfrm>
            <a:off x="152400" y="246175"/>
            <a:ext cx="32292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 sz="1900">
                <a:solidFill>
                  <a:srgbClr val="38505D"/>
                </a:solidFill>
                <a:latin typeface="Quicksand"/>
                <a:ea typeface="Quicksand"/>
                <a:cs typeface="Quicksand"/>
                <a:sym typeface="Quicksand"/>
              </a:rPr>
              <a:t>Contenido</a:t>
            </a:r>
            <a:r>
              <a:rPr b="1" lang="es-419" sz="1900">
                <a:solidFill>
                  <a:srgbClr val="38505D"/>
                </a:solidFill>
                <a:latin typeface="Quicksand"/>
                <a:ea typeface="Quicksand"/>
                <a:cs typeface="Quicksand"/>
                <a:sym typeface="Quicksand"/>
              </a:rPr>
              <a:t> de la sesión </a:t>
            </a:r>
            <a:r>
              <a:rPr b="1" lang="es-419" sz="2000">
                <a:solidFill>
                  <a:srgbClr val="38505D"/>
                </a:solidFill>
                <a:latin typeface="Quicksand"/>
                <a:ea typeface="Quicksand"/>
                <a:cs typeface="Quicksand"/>
                <a:sym typeface="Quicksand"/>
              </a:rPr>
              <a:t>  </a:t>
            </a:r>
            <a:endParaRPr b="1" sz="2000">
              <a:solidFill>
                <a:srgbClr val="38505D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pic>
        <p:nvPicPr>
          <p:cNvPr id="68" name="Google Shape;68;p1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651499" y="4598310"/>
            <a:ext cx="1434549" cy="442015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4"/>
          <p:cNvSpPr txBox="1"/>
          <p:nvPr/>
        </p:nvSpPr>
        <p:spPr>
          <a:xfrm>
            <a:off x="881000" y="947025"/>
            <a:ext cx="7216500" cy="389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s-419" sz="17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¿</a:t>
            </a:r>
            <a:r>
              <a:rPr b="1" lang="es-419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Qué es una comunidad de práctica y para qué es útil?</a:t>
            </a:r>
            <a:endParaRPr b="1"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694049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s-419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¿Cuáles son los principales beneficios de una CoP?</a:t>
            </a:r>
            <a:endParaRPr b="1"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694049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s-419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Aspectos a tomar en cuenta para la instalación de una CoP</a:t>
            </a:r>
            <a:endParaRPr b="1"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s-419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¿Cómo aplicar la metodología de CoP en Reto Guerrero?</a:t>
            </a:r>
            <a:endParaRPr b="1"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s-419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Temas sugeridos y preguntas guía </a:t>
            </a:r>
            <a:endParaRPr b="1"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s-419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Roles </a:t>
            </a:r>
            <a:endParaRPr b="1"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s-419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Sistematización de aprendizajes </a:t>
            </a:r>
            <a:endParaRPr b="1"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s-419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Diseño de la CoP de Reto Guerrero </a:t>
            </a:r>
            <a:endParaRPr b="1"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5"/>
          <p:cNvSpPr txBox="1"/>
          <p:nvPr>
            <p:ph idx="1" type="body"/>
          </p:nvPr>
        </p:nvSpPr>
        <p:spPr>
          <a:xfrm>
            <a:off x="790300" y="1055300"/>
            <a:ext cx="7964400" cy="322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694049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Una CoP es:</a:t>
            </a:r>
            <a:endParaRPr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694049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0000" marR="1396507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419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“Grupo de personas que se reúnen con el fin de compartir ideas, encontrar soluciones e innovar, uniendo sus esfuerzos para el desarrollo continuo de un área de conocimiento especializado”. Donde “colaboran y aprenden unos de otros, cara a cara o de forma virtual, se mantienen unidos por un objetivo común y el deseo de compartir experiencias, conocimientos y mejores prácticas dentro de un tema o disciplina” Etienne Wenger</a:t>
            </a:r>
            <a:endParaRPr sz="1600">
              <a:solidFill>
                <a:srgbClr val="2A404B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just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75" name="Google Shape;75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11725" y="0"/>
            <a:ext cx="1832277" cy="1956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48519" y="3122950"/>
            <a:ext cx="1434550" cy="2020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2400" y="246175"/>
            <a:ext cx="5237251" cy="717425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5"/>
          <p:cNvSpPr txBox="1"/>
          <p:nvPr/>
        </p:nvSpPr>
        <p:spPr>
          <a:xfrm>
            <a:off x="152400" y="192328"/>
            <a:ext cx="40842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 sz="1900">
                <a:solidFill>
                  <a:srgbClr val="38505D"/>
                </a:solidFill>
                <a:latin typeface="Quicksand"/>
                <a:ea typeface="Quicksand"/>
                <a:cs typeface="Quicksand"/>
                <a:sym typeface="Quicksand"/>
              </a:rPr>
              <a:t>¿Qué es una comunidad de práctica (CoP) y por qué es útil? </a:t>
            </a:r>
            <a:endParaRPr b="1" sz="1900">
              <a:solidFill>
                <a:srgbClr val="38505D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pic>
        <p:nvPicPr>
          <p:cNvPr id="79" name="Google Shape;79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870103" y="4709075"/>
            <a:ext cx="1075024" cy="331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6"/>
          <p:cNvSpPr txBox="1"/>
          <p:nvPr>
            <p:ph idx="1" type="body"/>
          </p:nvPr>
        </p:nvSpPr>
        <p:spPr>
          <a:xfrm>
            <a:off x="790300" y="1055300"/>
            <a:ext cx="7964400" cy="322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694049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Una Cop nos ayuda a:</a:t>
            </a:r>
            <a:endParaRPr sz="15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23850" lvl="0" marL="4572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●"/>
            </a:pPr>
            <a:r>
              <a:rPr lang="es-419" sz="1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Procesos de </a:t>
            </a:r>
            <a:r>
              <a:rPr lang="es-419" sz="1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asistencia técnica,  </a:t>
            </a:r>
            <a:endParaRPr sz="15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23850" lvl="0" marL="4572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●"/>
            </a:pPr>
            <a:r>
              <a:rPr lang="es-419" sz="1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Detección de buenas prácticas, </a:t>
            </a:r>
            <a:endParaRPr sz="15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23850" lvl="0" marL="4572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●"/>
            </a:pPr>
            <a:r>
              <a:rPr lang="es-419" sz="1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Fortalecimiento institucional </a:t>
            </a:r>
            <a:endParaRPr sz="15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23850" lvl="0" marL="4572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●"/>
            </a:pPr>
            <a:r>
              <a:rPr lang="es-419" sz="1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Ejecución de acciones de diseño o implementación a partir del intercambio de experiencias y conocimientos específicos</a:t>
            </a:r>
            <a:endParaRPr sz="15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23850" lvl="0" marL="4572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●"/>
            </a:pPr>
            <a:r>
              <a:rPr lang="es-419" sz="1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Desarrollo de las capacidades de los participantes</a:t>
            </a:r>
            <a:endParaRPr sz="15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23850" lvl="0" marL="4572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●"/>
            </a:pPr>
            <a:r>
              <a:rPr lang="es-419" sz="1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Creación de redes de colaboración</a:t>
            </a:r>
            <a:endParaRPr sz="15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23850" lvl="0" marL="4572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●"/>
            </a:pPr>
            <a:r>
              <a:rPr lang="es-419" sz="1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Generación de inteligencia colectiva</a:t>
            </a:r>
            <a:endParaRPr sz="15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23850" lvl="0" marL="4572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●"/>
            </a:pPr>
            <a:r>
              <a:rPr lang="es-419" sz="1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Sistematización, articulación y difusión de los aprendizajes generados </a:t>
            </a:r>
            <a:endParaRPr sz="15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85" name="Google Shape;85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11725" y="0"/>
            <a:ext cx="1832277" cy="1956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48519" y="3122950"/>
            <a:ext cx="1434550" cy="2020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2400" y="246175"/>
            <a:ext cx="5237251" cy="717425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6"/>
          <p:cNvSpPr txBox="1"/>
          <p:nvPr/>
        </p:nvSpPr>
        <p:spPr>
          <a:xfrm>
            <a:off x="152400" y="192328"/>
            <a:ext cx="40842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 sz="1900">
                <a:solidFill>
                  <a:srgbClr val="38505D"/>
                </a:solidFill>
                <a:latin typeface="Quicksand"/>
                <a:ea typeface="Quicksand"/>
                <a:cs typeface="Quicksand"/>
                <a:sym typeface="Quicksand"/>
              </a:rPr>
              <a:t>¿Qué es una comunidad de práctica (CoP) y por qué es útil? </a:t>
            </a:r>
            <a:endParaRPr b="1" sz="1900">
              <a:solidFill>
                <a:srgbClr val="38505D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pic>
        <p:nvPicPr>
          <p:cNvPr id="89" name="Google Shape;89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870103" y="4709075"/>
            <a:ext cx="1075024" cy="331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7"/>
          <p:cNvSpPr txBox="1"/>
          <p:nvPr>
            <p:ph idx="1" type="body"/>
          </p:nvPr>
        </p:nvSpPr>
        <p:spPr>
          <a:xfrm>
            <a:off x="856950" y="983500"/>
            <a:ext cx="5698800" cy="370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2A404B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2A404B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●"/>
            </a:pPr>
            <a:r>
              <a:rPr lang="es-419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Formación continua</a:t>
            </a:r>
            <a:endParaRPr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●"/>
            </a:pPr>
            <a:r>
              <a:rPr lang="es-419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Formación de alianzas</a:t>
            </a:r>
            <a:endParaRPr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●"/>
            </a:pPr>
            <a:r>
              <a:rPr lang="es-419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Generación de conocimiento para la innovación</a:t>
            </a:r>
            <a:endParaRPr sz="16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95" name="Google Shape;9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11725" y="0"/>
            <a:ext cx="1832277" cy="1956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48519" y="3122950"/>
            <a:ext cx="1434550" cy="2020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2400" y="246175"/>
            <a:ext cx="4362449" cy="597600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7"/>
          <p:cNvSpPr txBox="1"/>
          <p:nvPr/>
        </p:nvSpPr>
        <p:spPr>
          <a:xfrm>
            <a:off x="152400" y="192325"/>
            <a:ext cx="38781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 sz="2000">
                <a:solidFill>
                  <a:srgbClr val="38505D"/>
                </a:solidFill>
                <a:latin typeface="Quicksand"/>
                <a:ea typeface="Quicksand"/>
                <a:cs typeface="Quicksand"/>
                <a:sym typeface="Quicksand"/>
              </a:rPr>
              <a:t>¿Cuáles son los principales beneficios de una CoP?</a:t>
            </a:r>
            <a:endParaRPr b="1" sz="2000">
              <a:solidFill>
                <a:srgbClr val="38505D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pic>
        <p:nvPicPr>
          <p:cNvPr id="99" name="Google Shape;99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870103" y="4709075"/>
            <a:ext cx="1075024" cy="331250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7"/>
          <p:cNvSpPr txBox="1"/>
          <p:nvPr/>
        </p:nvSpPr>
        <p:spPr>
          <a:xfrm>
            <a:off x="6171200" y="1000575"/>
            <a:ext cx="2793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8"/>
          <p:cNvSpPr txBox="1"/>
          <p:nvPr>
            <p:ph idx="1" type="body"/>
          </p:nvPr>
        </p:nvSpPr>
        <p:spPr>
          <a:xfrm>
            <a:off x="1306275" y="1360100"/>
            <a:ext cx="7448400" cy="322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2A404B"/>
              </a:buClr>
              <a:buSzPts val="1500"/>
              <a:buFont typeface="Montserrat"/>
              <a:buAutoNum type="arabicPeriod"/>
            </a:pPr>
            <a:r>
              <a:rPr lang="es-419" sz="1500">
                <a:solidFill>
                  <a:srgbClr val="2A404B"/>
                </a:solidFill>
                <a:latin typeface="Montserrat"/>
                <a:ea typeface="Montserrat"/>
                <a:cs typeface="Montserrat"/>
                <a:sym typeface="Montserrat"/>
              </a:rPr>
              <a:t>Participación activa y continua de los integrantes </a:t>
            </a:r>
            <a:endParaRPr sz="1500">
              <a:solidFill>
                <a:srgbClr val="2A404B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2A404B"/>
              </a:buClr>
              <a:buSzPts val="1500"/>
              <a:buFont typeface="Montserrat"/>
              <a:buAutoNum type="arabicPeriod"/>
            </a:pPr>
            <a:r>
              <a:rPr lang="es-419" sz="1500">
                <a:solidFill>
                  <a:srgbClr val="2A404B"/>
                </a:solidFill>
                <a:latin typeface="Montserrat"/>
                <a:ea typeface="Montserrat"/>
                <a:cs typeface="Montserrat"/>
                <a:sym typeface="Montserrat"/>
              </a:rPr>
              <a:t>Principios de </a:t>
            </a:r>
            <a:r>
              <a:rPr lang="es-419" sz="1500">
                <a:solidFill>
                  <a:srgbClr val="2A404B"/>
                </a:solidFill>
                <a:latin typeface="Montserrat"/>
                <a:ea typeface="Montserrat"/>
                <a:cs typeface="Montserrat"/>
                <a:sym typeface="Montserrat"/>
              </a:rPr>
              <a:t>colaboración</a:t>
            </a:r>
            <a:r>
              <a:rPr lang="es-419" sz="1500">
                <a:solidFill>
                  <a:srgbClr val="2A404B"/>
                </a:solidFill>
                <a:latin typeface="Montserrat"/>
                <a:ea typeface="Montserrat"/>
                <a:cs typeface="Montserrat"/>
                <a:sym typeface="Montserrat"/>
              </a:rPr>
              <a:t> y </a:t>
            </a:r>
            <a:r>
              <a:rPr lang="es-419" sz="1500">
                <a:solidFill>
                  <a:srgbClr val="2A404B"/>
                </a:solidFill>
                <a:latin typeface="Montserrat"/>
                <a:ea typeface="Montserrat"/>
                <a:cs typeface="Montserrat"/>
                <a:sym typeface="Montserrat"/>
              </a:rPr>
              <a:t>generosidad</a:t>
            </a:r>
            <a:r>
              <a:rPr lang="es-419" sz="1500">
                <a:solidFill>
                  <a:srgbClr val="2A404B"/>
                </a:solidFill>
                <a:latin typeface="Montserrat"/>
                <a:ea typeface="Montserrat"/>
                <a:cs typeface="Montserrat"/>
                <a:sym typeface="Montserrat"/>
              </a:rPr>
              <a:t> para compartir y aplicar conocimientos tácticos y contextualizados que contribuyan a la mejora de las experiencias</a:t>
            </a:r>
            <a:endParaRPr sz="1500">
              <a:solidFill>
                <a:srgbClr val="2A404B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23850" lvl="0" marL="4572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404B"/>
              </a:buClr>
              <a:buSzPts val="1500"/>
              <a:buFont typeface="Montserrat"/>
              <a:buAutoNum type="arabicPeriod"/>
            </a:pPr>
            <a:r>
              <a:rPr lang="es-419" sz="1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Establecimiento de temas de interés común, definición de un propósito y resultados afines</a:t>
            </a:r>
            <a:endParaRPr sz="15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23850" lvl="0" marL="4572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AutoNum type="arabicPeriod"/>
            </a:pPr>
            <a:r>
              <a:rPr lang="es-419" sz="1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Construcción de redes de confianza y empatía entre sus integrantes</a:t>
            </a:r>
            <a:endParaRPr sz="15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23850" lvl="0" marL="4572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AutoNum type="arabicPeriod"/>
            </a:pPr>
            <a:r>
              <a:rPr lang="es-419" sz="1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Fases de instalación: </a:t>
            </a:r>
            <a:endParaRPr sz="15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77550" lvl="0" marL="4572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-"/>
            </a:pPr>
            <a:r>
              <a:rPr lang="es-419" sz="1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Diseño </a:t>
            </a:r>
            <a:endParaRPr sz="15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77550" lvl="0" marL="4572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-"/>
            </a:pPr>
            <a:r>
              <a:rPr lang="es-419" sz="1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Motivación </a:t>
            </a:r>
            <a:endParaRPr sz="15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77550" lvl="0" marL="4572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-"/>
            </a:pPr>
            <a:r>
              <a:rPr lang="es-419" sz="1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Desarrollo</a:t>
            </a:r>
            <a:endParaRPr sz="15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77550" lvl="0" marL="4572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-"/>
            </a:pPr>
            <a:r>
              <a:rPr lang="es-419" sz="1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Evolución </a:t>
            </a:r>
            <a:endParaRPr sz="15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2A404B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2A404B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>
              <a:latin typeface="Quicksand"/>
              <a:ea typeface="Quicksand"/>
              <a:cs typeface="Quicksand"/>
              <a:sym typeface="Quicksand"/>
            </a:endParaRPr>
          </a:p>
        </p:txBody>
      </p:sp>
      <p:pic>
        <p:nvPicPr>
          <p:cNvPr id="106" name="Google Shape;106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11725" y="0"/>
            <a:ext cx="1832277" cy="1956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48519" y="3122950"/>
            <a:ext cx="1434550" cy="2020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2400" y="246175"/>
            <a:ext cx="6506950" cy="891350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18"/>
          <p:cNvSpPr txBox="1"/>
          <p:nvPr/>
        </p:nvSpPr>
        <p:spPr>
          <a:xfrm>
            <a:off x="228600" y="268525"/>
            <a:ext cx="48891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 sz="2000">
                <a:solidFill>
                  <a:srgbClr val="38505D"/>
                </a:solidFill>
                <a:latin typeface="Quicksand"/>
                <a:ea typeface="Quicksand"/>
                <a:cs typeface="Quicksand"/>
                <a:sym typeface="Quicksand"/>
              </a:rPr>
              <a:t>Aspectos a tomar en cuenta para la instalación de una CoP</a:t>
            </a:r>
            <a:r>
              <a:rPr b="1" lang="es-419" sz="2000">
                <a:solidFill>
                  <a:srgbClr val="38505D"/>
                </a:solidFill>
                <a:latin typeface="Quicksand"/>
                <a:ea typeface="Quicksand"/>
                <a:cs typeface="Quicksand"/>
                <a:sym typeface="Quicksand"/>
              </a:rPr>
              <a:t> </a:t>
            </a:r>
            <a:endParaRPr b="1" sz="2000">
              <a:solidFill>
                <a:srgbClr val="38505D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pic>
        <p:nvPicPr>
          <p:cNvPr id="110" name="Google Shape;110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870103" y="4709075"/>
            <a:ext cx="1075024" cy="331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9"/>
          <p:cNvSpPr txBox="1"/>
          <p:nvPr>
            <p:ph idx="1" type="body"/>
          </p:nvPr>
        </p:nvSpPr>
        <p:spPr>
          <a:xfrm>
            <a:off x="847800" y="1190113"/>
            <a:ext cx="7448400" cy="322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419" sz="1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Se propone establecer una CoP que integre a los equipos participantes de Reto Guerrero y sus personas mentoras con tres  objetivos principales.</a:t>
            </a:r>
            <a:endParaRPr sz="15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5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23850" lvl="0" marL="4572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AutoNum type="arabicParenR"/>
            </a:pPr>
            <a:r>
              <a:rPr lang="es-419" sz="1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Compartir conocimientos, experiencias y estrategias que contribuyan a la mejora del diseño e implementación de sus proyectos.</a:t>
            </a:r>
            <a:endParaRPr sz="15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23850" lvl="0" marL="4572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AutoNum type="arabicParenR"/>
            </a:pPr>
            <a:r>
              <a:rPr lang="es-419" sz="1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Generar conocimiento y mejores prácticas en torno al diseño e implementación de proyectos de impacto social con enfoque regenerativo a través de la metodología de aprendizaje - servicio. </a:t>
            </a:r>
            <a:endParaRPr sz="15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23850" lvl="0" marL="4572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AutoNum type="arabicParenR"/>
            </a:pPr>
            <a:r>
              <a:rPr lang="es-419" sz="1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Generar conocimiento y mejores prácticas en torno a las experiencias de mentoría que puedan ser transferidas en el marco del aprendizaje - servicio</a:t>
            </a:r>
            <a:endParaRPr b="1" sz="1900">
              <a:solidFill>
                <a:srgbClr val="2A404B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2A404B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2A404B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>
              <a:latin typeface="Quicksand"/>
              <a:ea typeface="Quicksand"/>
              <a:cs typeface="Quicksand"/>
              <a:sym typeface="Quicksand"/>
            </a:endParaRPr>
          </a:p>
        </p:txBody>
      </p:sp>
      <p:pic>
        <p:nvPicPr>
          <p:cNvPr id="116" name="Google Shape;11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11725" y="0"/>
            <a:ext cx="1832277" cy="1956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48519" y="3122950"/>
            <a:ext cx="1434550" cy="2020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2400" y="246175"/>
            <a:ext cx="6006084" cy="822750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19"/>
          <p:cNvSpPr txBox="1"/>
          <p:nvPr/>
        </p:nvSpPr>
        <p:spPr>
          <a:xfrm>
            <a:off x="228600" y="268525"/>
            <a:ext cx="40800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 sz="2000">
                <a:solidFill>
                  <a:srgbClr val="38505D"/>
                </a:solidFill>
                <a:latin typeface="Quicksand"/>
                <a:ea typeface="Quicksand"/>
                <a:cs typeface="Quicksand"/>
                <a:sym typeface="Quicksand"/>
              </a:rPr>
              <a:t>¿Cómo aplicar la metodología de las CoP en Reto Guerrero?</a:t>
            </a:r>
            <a:r>
              <a:rPr b="1" lang="es-419" sz="2000">
                <a:solidFill>
                  <a:srgbClr val="38505D"/>
                </a:solidFill>
                <a:latin typeface="Quicksand"/>
                <a:ea typeface="Quicksand"/>
                <a:cs typeface="Quicksand"/>
                <a:sym typeface="Quicksand"/>
              </a:rPr>
              <a:t> </a:t>
            </a:r>
            <a:endParaRPr b="1" sz="2000">
              <a:solidFill>
                <a:srgbClr val="38505D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pic>
        <p:nvPicPr>
          <p:cNvPr id="120" name="Google Shape;120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870103" y="4709075"/>
            <a:ext cx="1075024" cy="331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0"/>
          <p:cNvSpPr txBox="1"/>
          <p:nvPr>
            <p:ph idx="1" type="body"/>
          </p:nvPr>
        </p:nvSpPr>
        <p:spPr>
          <a:xfrm>
            <a:off x="847800" y="1190113"/>
            <a:ext cx="7448400" cy="322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419"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Se propone que esta comunidad de práctica sea trimestral, posterior a las sesiones de cierre/inicio de periodo de trabajo con los equipos, de forma tal que se puedan recapitular las experiencias y aplicar los conocimientos adquiridos a lo largo del siguiente acompañamiento. </a:t>
            </a:r>
            <a:endParaRPr sz="14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4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419"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Las sesiones de la CoP están programadas en las siguientes fechas:</a:t>
            </a:r>
            <a:endParaRPr sz="14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4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17500" lvl="0" marL="4572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</a:pPr>
            <a:r>
              <a:rPr lang="es-419"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Primera sesión: tercera semana de febrero de 2025.</a:t>
            </a:r>
            <a:endParaRPr sz="14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17500" lvl="0" marL="4572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</a:pPr>
            <a:r>
              <a:rPr lang="es-419"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Segunda sesión: cuarta semana de mayo de 2025.</a:t>
            </a:r>
            <a:endParaRPr sz="14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17500" lvl="0" marL="4572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</a:pPr>
            <a:r>
              <a:rPr lang="es-419"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Tercera sesión: cuarta semana de agosto de 2025.</a:t>
            </a:r>
            <a:endParaRPr sz="14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17500" lvl="0" marL="4572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</a:pPr>
            <a:r>
              <a:rPr lang="es-419"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Cuarta sesión: segunda semana de noviembre de 2025.</a:t>
            </a:r>
            <a:endParaRPr sz="14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2A404B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2A404B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>
              <a:latin typeface="Quicksand"/>
              <a:ea typeface="Quicksand"/>
              <a:cs typeface="Quicksand"/>
              <a:sym typeface="Quicksand"/>
            </a:endParaRPr>
          </a:p>
        </p:txBody>
      </p:sp>
      <p:pic>
        <p:nvPicPr>
          <p:cNvPr id="126" name="Google Shape;126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11725" y="0"/>
            <a:ext cx="1832277" cy="1956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48519" y="3122950"/>
            <a:ext cx="1434550" cy="2020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2400" y="246175"/>
            <a:ext cx="6006084" cy="822750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20"/>
          <p:cNvSpPr txBox="1"/>
          <p:nvPr/>
        </p:nvSpPr>
        <p:spPr>
          <a:xfrm>
            <a:off x="228600" y="268525"/>
            <a:ext cx="40800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 sz="2000">
                <a:solidFill>
                  <a:srgbClr val="38505D"/>
                </a:solidFill>
                <a:latin typeface="Quicksand"/>
                <a:ea typeface="Quicksand"/>
                <a:cs typeface="Quicksand"/>
                <a:sym typeface="Quicksand"/>
              </a:rPr>
              <a:t>¿Cómo aplicar la metodología de las CoP en Reto Guerrero? </a:t>
            </a:r>
            <a:endParaRPr b="1" sz="2000">
              <a:solidFill>
                <a:srgbClr val="38505D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pic>
        <p:nvPicPr>
          <p:cNvPr id="130" name="Google Shape;130;p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870103" y="4709075"/>
            <a:ext cx="1075024" cy="331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1"/>
          <p:cNvSpPr txBox="1"/>
          <p:nvPr>
            <p:ph idx="1" type="body"/>
          </p:nvPr>
        </p:nvSpPr>
        <p:spPr>
          <a:xfrm>
            <a:off x="847800" y="1190113"/>
            <a:ext cx="7448400" cy="322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Las sesiones son virtuales y en ella participarán todos los integrantes del programa</a:t>
            </a:r>
            <a:endParaRPr sz="14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Se propone la creación de Mini CCoP</a:t>
            </a:r>
            <a:endParaRPr sz="14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Se propone que sea la coordinación de </a:t>
            </a:r>
            <a:r>
              <a:rPr lang="es-419"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mentorías</a:t>
            </a:r>
            <a:r>
              <a:rPr lang="es-419"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quien facilite las sesiones de la CoP, pero también puede ser una facilitación rotativa y voluntaria </a:t>
            </a:r>
            <a:endParaRPr sz="14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La facilitación de las sesiones será a partir de preguntas guía y materiales previamente compartidos. </a:t>
            </a:r>
            <a:endParaRPr sz="14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Los materiales de la CoP se almacenarán en el </a:t>
            </a:r>
            <a:r>
              <a:rPr lang="es-419" sz="1400" u="sng">
                <a:solidFill>
                  <a:schemeClr val="hlink"/>
                </a:solidFill>
                <a:latin typeface="Montserrat"/>
                <a:ea typeface="Montserrat"/>
                <a:cs typeface="Montserrat"/>
                <a:sym typeface="Montserrat"/>
                <a:hlinkClick r:id="rId3"/>
              </a:rPr>
              <a:t>repositorio abierto de la CoP</a:t>
            </a:r>
            <a:endParaRPr sz="14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2A404B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2A404B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>
              <a:latin typeface="Quicksand"/>
              <a:ea typeface="Quicksand"/>
              <a:cs typeface="Quicksand"/>
              <a:sym typeface="Quicksand"/>
            </a:endParaRPr>
          </a:p>
        </p:txBody>
      </p:sp>
      <p:pic>
        <p:nvPicPr>
          <p:cNvPr id="136" name="Google Shape;136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11725" y="0"/>
            <a:ext cx="1832277" cy="1956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48519" y="3122950"/>
            <a:ext cx="1434550" cy="2020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2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52400" y="246175"/>
            <a:ext cx="6006084" cy="822750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21"/>
          <p:cNvSpPr txBox="1"/>
          <p:nvPr/>
        </p:nvSpPr>
        <p:spPr>
          <a:xfrm>
            <a:off x="228600" y="268525"/>
            <a:ext cx="40800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 sz="2000">
                <a:solidFill>
                  <a:srgbClr val="38505D"/>
                </a:solidFill>
                <a:latin typeface="Quicksand"/>
                <a:ea typeface="Quicksand"/>
                <a:cs typeface="Quicksand"/>
                <a:sym typeface="Quicksand"/>
              </a:rPr>
              <a:t>¿Cómo aplicar la metodología de las CoP en Reto Guerrero? </a:t>
            </a:r>
            <a:endParaRPr b="1" sz="2000">
              <a:solidFill>
                <a:srgbClr val="38505D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pic>
        <p:nvPicPr>
          <p:cNvPr id="140" name="Google Shape;140;p2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870103" y="4709075"/>
            <a:ext cx="1075024" cy="331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